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0" r:id="rId4"/>
    <p:sldId id="262" r:id="rId5"/>
    <p:sldId id="273" r:id="rId6"/>
    <p:sldId id="276" r:id="rId7"/>
    <p:sldId id="272" r:id="rId8"/>
    <p:sldId id="263" r:id="rId9"/>
    <p:sldId id="269" r:id="rId10"/>
    <p:sldId id="266" r:id="rId11"/>
    <p:sldId id="268" r:id="rId12"/>
    <p:sldId id="274" r:id="rId13"/>
    <p:sldId id="264" r:id="rId14"/>
    <p:sldId id="27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2BE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900C4-7B1A-314C-96E0-F4066640EBF6}" v="111" dt="2018-12-02T09:56:42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78"/>
  </p:normalViewPr>
  <p:slideViewPr>
    <p:cSldViewPr snapToGrid="0" snapToObjects="1">
      <p:cViewPr>
        <p:scale>
          <a:sx n="85" d="100"/>
          <a:sy n="85" d="100"/>
        </p:scale>
        <p:origin x="9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DC271-D2A3-0C4F-9CEE-1C712AEEB99F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78668-C3AC-F448-8ACB-544CA1085D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39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Buying an expensive car and only using it 1 hour per day is a waste! We had an Idea that can revolutionize the renting business.</a:t>
            </a:r>
          </a:p>
          <a:p>
            <a:r>
              <a:rPr lang="en-US" dirty="0"/>
              <a:t>So this is our Company. Our Idea lead to two business models that I will present to you. We called them Rent My Car and Trust Rent.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46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70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BUSINESS IDEA IS TRUST RENT FOR THE TURKISH MARKET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1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</a:t>
            </a:r>
            <a:r>
              <a:rPr lang="en-US" dirty="0" err="1"/>
              <a:t>pr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9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created a website but this could be </a:t>
            </a:r>
            <a:r>
              <a:rPr lang="en-US" dirty="0" err="1"/>
              <a:t>easely</a:t>
            </a:r>
            <a:r>
              <a:rPr lang="en-US" dirty="0"/>
              <a:t> </a:t>
            </a:r>
            <a:r>
              <a:rPr lang="en-US" dirty="0" err="1"/>
              <a:t>transfered</a:t>
            </a:r>
            <a:r>
              <a:rPr lang="en-US" dirty="0"/>
              <a:t> to an app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4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DRIVER ALSO SCORES THE VEHICLE.</a:t>
            </a:r>
          </a:p>
          <a:p>
            <a:r>
              <a:rPr lang="en-US" dirty="0"/>
              <a:t>END: ONLY FOR EUROPE AND US. BLABLA CAR HAS SHOWN THAT THIS CONCEPT WILL NOT WORK IN TURKEY BECAUSE OF TRUST ISSUES.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62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BUSINESS IDEA IS TRUST RENT FOR THE TURKISH MARKET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78668-C3AC-F448-8ACB-544CA1085D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5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aseline="0" dirty="0"/>
              <a:t>TRANSPORTATION VEHICLE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52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3D87-40F7-4162-BEDB-08EAC644CD4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614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2B440-5B66-420A-92DD-9F51B573BE47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394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31EAE-F54A-314B-AD88-7846BBDA3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C13AE8-674A-A541-A89F-B3809B296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B2A8D4-4FD2-4C4F-B672-4E34D579C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8BDD41-86EB-994A-B771-B80D21DF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765203-EFFB-EA4D-BCF7-A3064DBD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9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340EF-0830-9D40-A88D-4EA9349C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C92B65-4FA4-C64A-9DED-6CAC1CB32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F2CBC9-F24B-3947-ACCA-4A2CCE82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5E7114-B7AA-7F45-988C-4FE4D8A7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E465D6-72A6-9247-83F5-7F15249D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D4AF0AA-EE72-BA44-964B-60B0208DD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7CE9B6-3E65-F149-A8A7-421098934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F3BE8-9050-3345-9A72-EE3C06CC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FD628-6C74-E043-9049-12A90E97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D6B793-18A7-8A4A-86C9-B4E91EE9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6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63D56-A73E-9045-87DE-D0C35F60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87F9B6-4088-DF4F-912B-1F951D00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7B27E6-6693-B041-A83E-0772FC88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20B2F9-0FEE-1F46-AE51-C470B660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190EDE-7706-0742-9546-40ADA50A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E4E37-5508-6247-B705-7294106F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D6E40-A485-324F-9116-B5AF170D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67E54-EB3C-414D-835B-78DFF1B9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4820F-8602-8745-8DED-D6C8ECAC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329D04-7A7F-F047-8FB1-3C78D989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86ADD-65B2-5244-9441-0746FC50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2264B7-68C3-B345-B665-5FDB3C2F6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5E8681-F4F5-ED42-981E-0C28BECF7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9EC56A-36CA-A147-9223-993C7B47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BE9737-EBD7-0C4C-A5E9-F1F537A9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CFBC07-5AA1-D741-97F8-4A1B0FF5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0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714DEE-34A2-2B41-9604-1E1B5153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1717D6-0B28-1D4A-A13B-D7E04A648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674F59-1351-BD43-AF31-7503E5BE3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0F585E-A6BD-554B-86C4-482FFC9B4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89AAE0-4003-E545-88AF-E03E0167B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1A28191-E9C0-F342-B8F4-0002366E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22D301-BD27-C744-BBAA-99343661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03EF73B-DC74-9242-B5B8-C374AF04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5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63D6B-6C33-8D4B-828A-D52C0A1D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C67949-E153-B842-849F-CE60F078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2A582-89A9-3049-A9F6-F6A85C76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B7BCEF-FBC6-9C4E-831A-B2F43480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9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BFCDFD-DE66-CD40-B84A-BA9AC6E4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6E6D36-BA54-1C43-B8A1-CA2B9543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6BF3D4-0C3A-444A-B35B-DAF1B3E7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8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20D24-89CE-FB45-9D6F-292E3037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B9DF02-C2B7-134A-98AE-F6A06EFE9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5CBCAF-5BA1-6049-8410-379517782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CBFB9-75D2-D647-AF9F-430F66E7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A51D4C-B30E-4B48-A453-79F08A4B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9941CC-12DD-9D43-B347-0F7F3247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2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9CDE6-A9CD-A84D-86B6-A754D963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396860-ABC2-FA42-960A-D0C3BBBF37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678DC7-CC83-8C47-8336-8C5FA4315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F208F-46EF-5A42-B200-4715A63E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16860-372E-F041-BB0B-4AC76D33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2C65ED-DE83-AF45-B8B9-02574C41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8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682DE04-CDCB-C644-9CD9-A122E535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87249E-09F7-5D40-B7C6-BA2E33516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683D47-C18E-6F49-B5D1-BB1A20C62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3A21A-AA0A-C141-B6E3-99A3762CB7D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1F18E1-CD5E-9E4C-A619-38E68965A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A18D52-45AE-544A-A63D-6E6780359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25E69-0EFA-5843-843F-3FE6D8C1A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6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F5293-4A38-BF45-A510-749F9D5AA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C80D58-83CC-B348-BD0A-B59CD36D2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5C19FCD-9659-8A41-9ADA-04132ED7D5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478" r="20573" b="24489"/>
          <a:stretch/>
        </p:blipFill>
        <p:spPr>
          <a:xfrm>
            <a:off x="4" y="5"/>
            <a:ext cx="12196089" cy="685799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CDDB410-E695-524A-8C24-41D0E4EB54AD}"/>
              </a:ext>
            </a:extLst>
          </p:cNvPr>
          <p:cNvSpPr/>
          <p:nvPr/>
        </p:nvSpPr>
        <p:spPr>
          <a:xfrm>
            <a:off x="5" y="2824680"/>
            <a:ext cx="12191999" cy="15900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Rent</a:t>
            </a:r>
            <a:r>
              <a:rPr lang="tr-TR" sz="8000" dirty="0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My Car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958511-D113-E948-9D80-5985F7F5F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9" t="14772" r="7255" b="40995"/>
          <a:stretch/>
        </p:blipFill>
        <p:spPr>
          <a:xfrm>
            <a:off x="4209113" y="563213"/>
            <a:ext cx="3773783" cy="1731379"/>
          </a:xfrm>
          <a:prstGeom prst="rect">
            <a:avLst/>
          </a:prstGeom>
        </p:spPr>
      </p:pic>
      <p:grpSp>
        <p:nvGrpSpPr>
          <p:cNvPr id="7" name="Group 15">
            <a:extLst>
              <a:ext uri="{FF2B5EF4-FFF2-40B4-BE49-F238E27FC236}">
                <a16:creationId xmlns:a16="http://schemas.microsoft.com/office/drawing/2014/main" id="{64090278-070D-6C40-BA0E-A34BEC3835F4}"/>
              </a:ext>
            </a:extLst>
          </p:cNvPr>
          <p:cNvGrpSpPr/>
          <p:nvPr/>
        </p:nvGrpSpPr>
        <p:grpSpPr>
          <a:xfrm>
            <a:off x="8994240" y="4976295"/>
            <a:ext cx="2838884" cy="1675737"/>
            <a:chOff x="11427775" y="6267756"/>
            <a:chExt cx="2838883" cy="1675737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46CC28FB-C887-414A-B2B3-C0A37336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6906" y="7267152"/>
              <a:ext cx="1099752" cy="468001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0764A4B-5C3C-EA47-899B-93E65C2CACEC}"/>
                </a:ext>
              </a:extLst>
            </p:cNvPr>
            <p:cNvSpPr txBox="1"/>
            <p:nvPr/>
          </p:nvSpPr>
          <p:spPr>
            <a:xfrm>
              <a:off x="11538069" y="7020163"/>
              <a:ext cx="201529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5400" dirty="0">
                  <a:solidFill>
                    <a:srgbClr val="E7E7E7"/>
                  </a:solidFill>
                  <a:latin typeface="Berlin Sans FB Demi" panose="020E0802020502020306" pitchFamily="34" charset="0"/>
                </a:rPr>
                <a:t>MERC</a:t>
              </a:r>
              <a:endParaRPr lang="tr-TR" sz="9600" dirty="0">
                <a:solidFill>
                  <a:srgbClr val="E7E7E7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637C84AF-F30D-4543-BE08-57CFFB61C397}"/>
                </a:ext>
              </a:extLst>
            </p:cNvPr>
            <p:cNvSpPr txBox="1"/>
            <p:nvPr/>
          </p:nvSpPr>
          <p:spPr>
            <a:xfrm>
              <a:off x="11427775" y="6267756"/>
              <a:ext cx="259077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7200" dirty="0">
                  <a:solidFill>
                    <a:schemeClr val="bg1">
                      <a:lumMod val="50000"/>
                    </a:schemeClr>
                  </a:solidFill>
                  <a:latin typeface="Berlin Sans FB Demi" panose="020E0802020502020306" pitchFamily="34" charset="0"/>
                </a:rPr>
                <a:t>TEAM</a:t>
              </a:r>
              <a:endParaRPr lang="tr-TR" sz="13800" dirty="0">
                <a:solidFill>
                  <a:schemeClr val="bg1">
                    <a:lumMod val="50000"/>
                  </a:schemeClr>
                </a:solidFill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11" name="Picture 14">
            <a:extLst>
              <a:ext uri="{FF2B5EF4-FFF2-40B4-BE49-F238E27FC236}">
                <a16:creationId xmlns:a16="http://schemas.microsoft.com/office/drawing/2014/main" id="{10BAAB76-5575-3741-95C5-5C421710D7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09" y="5257800"/>
            <a:ext cx="3073183" cy="1307797"/>
          </a:xfrm>
          <a:prstGeom prst="rect">
            <a:avLst/>
          </a:prstGeom>
        </p:spPr>
      </p:pic>
      <p:pic>
        <p:nvPicPr>
          <p:cNvPr id="12" name="Picture 2" descr="Solutions Delivery Center">
            <a:extLst>
              <a:ext uri="{FF2B5EF4-FFF2-40B4-BE49-F238E27FC236}">
                <a16:creationId xmlns:a16="http://schemas.microsoft.com/office/drawing/2014/main" id="{2503EB9B-3E26-2643-86CD-DC783A3A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12" y="5189378"/>
            <a:ext cx="2801950" cy="13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72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human icon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 b="10813"/>
          <a:stretch/>
        </p:blipFill>
        <p:spPr bwMode="auto">
          <a:xfrm>
            <a:off x="1781425" y="2414574"/>
            <a:ext cx="2784715" cy="21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" y="-19849"/>
            <a:ext cx="12185035" cy="7671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313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96969" y="45"/>
            <a:ext cx="11588143" cy="715953"/>
          </a:xfrm>
          <a:prstGeom prst="rect">
            <a:avLst/>
          </a:prstGeom>
        </p:spPr>
        <p:txBody>
          <a:bodyPr vert="horz" lIns="91435" tIns="45717" rIns="91435" bIns="45717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00" b="1" dirty="0">
              <a:solidFill>
                <a:srgbClr val="C00000"/>
              </a:solidFill>
              <a:latin typeface="Helvetica" panose="020B0604020202030204" pitchFamily="34" charset="0"/>
              <a:cs typeface="Leelawadee UI" panose="020B0502040204020203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5" y="-7352"/>
            <a:ext cx="12185035" cy="7671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313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22515" y="45"/>
            <a:ext cx="9527573" cy="773095"/>
          </a:xfrm>
          <a:prstGeom prst="rect">
            <a:avLst/>
          </a:prstGeom>
        </p:spPr>
        <p:txBody>
          <a:bodyPr vert="horz" lIns="134619" tIns="67309" rIns="134619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975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Problems with commercial vehicles</a:t>
            </a:r>
          </a:p>
        </p:txBody>
      </p:sp>
      <p:pic>
        <p:nvPicPr>
          <p:cNvPr id="9218" name="Picture 2" descr="Image result for medallion icon 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451" y="3098163"/>
            <a:ext cx="1464671" cy="146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pay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80" y="2613048"/>
            <a:ext cx="1843451" cy="18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pay icon 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92" y="2322717"/>
            <a:ext cx="1575112" cy="118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781425" y="4812961"/>
            <a:ext cx="2784715" cy="70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Ensurence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company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can’t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trust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the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driver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66867" y="4911046"/>
            <a:ext cx="3486151" cy="70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One Month minimum rent time*</a:t>
            </a:r>
            <a:endParaRPr lang="tr-TR" sz="1988" b="1" dirty="0">
              <a:solidFill>
                <a:schemeClr val="accent4">
                  <a:lumMod val="40000"/>
                  <a:lumOff val="60000"/>
                </a:schemeClr>
              </a:solidFill>
              <a:latin typeface="Helvetica Narrow" panose="020B0606020202030204" pitchFamily="34" charset="0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E16FE63-D888-E846-BB2E-741A4443B2E6}"/>
              </a:ext>
            </a:extLst>
          </p:cNvPr>
          <p:cNvSpPr txBox="1"/>
          <p:nvPr/>
        </p:nvSpPr>
        <p:spPr>
          <a:xfrm>
            <a:off x="1833138" y="6334739"/>
            <a:ext cx="788216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2BEDBA"/>
                </a:solidFill>
                <a:latin typeface="ITC Avant Garde Gothic" panose="020B0602020202020204" pitchFamily="34" charset="0"/>
              </a:rPr>
              <a:t>*https://jda.com/-/media/jda/knowledge-center/thought-leadership/2017stateoflogisticsreport_new.ashx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5B2EDA-8B2A-7D45-9835-C898BA131AA0}"/>
              </a:ext>
            </a:extLst>
          </p:cNvPr>
          <p:cNvSpPr txBox="1"/>
          <p:nvPr/>
        </p:nvSpPr>
        <p:spPr>
          <a:xfrm>
            <a:off x="3008535" y="1018166"/>
            <a:ext cx="5531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High Cost coming from</a:t>
            </a:r>
          </a:p>
        </p:txBody>
      </p:sp>
    </p:spTree>
    <p:extLst>
      <p:ext uri="{BB962C8B-B14F-4D97-AF65-F5344CB8AC3E}">
        <p14:creationId xmlns:p14="http://schemas.microsoft.com/office/powerpoint/2010/main" val="235278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happy customer for lojist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75"/>
          <a:stretch/>
        </p:blipFill>
        <p:spPr bwMode="auto">
          <a:xfrm>
            <a:off x="-157773" y="45"/>
            <a:ext cx="12349773" cy="685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3"/>
            <a:ext cx="12192000" cy="7730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3407">
              <a:solidFill>
                <a:srgbClr val="2BEDBA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679869" y="45"/>
            <a:ext cx="6512131" cy="773095"/>
          </a:xfrm>
          <a:prstGeom prst="rect">
            <a:avLst/>
          </a:prstGeom>
        </p:spPr>
        <p:txBody>
          <a:bodyPr vert="horz" lIns="134619" tIns="67309" rIns="134619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975" b="1" dirty="0">
              <a:solidFill>
                <a:srgbClr val="2BEDBA"/>
              </a:solidFill>
              <a:latin typeface="Helvetica" panose="020B0604020202030204" pitchFamily="34" charset="0"/>
              <a:cs typeface="Leelawadee UI" panose="020B0502040204020203" pitchFamily="34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9005" y="39489"/>
            <a:ext cx="7442999" cy="773095"/>
          </a:xfrm>
          <a:prstGeom prst="rect">
            <a:avLst/>
          </a:prstGeom>
        </p:spPr>
        <p:txBody>
          <a:bodyPr vert="horz" lIns="134619" tIns="67309" rIns="134619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r"/>
            <a:r>
              <a:rPr lang="tr-TR" sz="3243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Keep</a:t>
            </a:r>
            <a:r>
              <a:rPr lang="tr-TR" sz="3243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smart, keep it safe</a:t>
            </a:r>
            <a:endParaRPr lang="en-US" sz="3243" dirty="0">
              <a:solidFill>
                <a:srgbClr val="2BEDBA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30960" y="2555984"/>
            <a:ext cx="4142678" cy="1719739"/>
          </a:xfrm>
          <a:prstGeom prst="roundRect">
            <a:avLst/>
          </a:prstGeom>
          <a:solidFill>
            <a:srgbClr val="71C7D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/>
          </a:p>
        </p:txBody>
      </p:sp>
      <p:sp>
        <p:nvSpPr>
          <p:cNvPr id="10" name="Rounded Rectangle 9"/>
          <p:cNvSpPr/>
          <p:nvPr/>
        </p:nvSpPr>
        <p:spPr>
          <a:xfrm>
            <a:off x="4762643" y="2555984"/>
            <a:ext cx="3330414" cy="1719739"/>
          </a:xfrm>
          <a:prstGeom prst="roundRect">
            <a:avLst/>
          </a:prstGeom>
          <a:solidFill>
            <a:srgbClr val="71C7D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/>
          </a:p>
        </p:txBody>
      </p:sp>
      <p:sp>
        <p:nvSpPr>
          <p:cNvPr id="11" name="Rounded Rectangle 10"/>
          <p:cNvSpPr/>
          <p:nvPr/>
        </p:nvSpPr>
        <p:spPr>
          <a:xfrm>
            <a:off x="8295775" y="2555984"/>
            <a:ext cx="3423700" cy="1719739"/>
          </a:xfrm>
          <a:prstGeom prst="roundRect">
            <a:avLst/>
          </a:prstGeom>
          <a:solidFill>
            <a:srgbClr val="71C7D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/>
          </a:p>
        </p:txBody>
      </p:sp>
      <p:sp>
        <p:nvSpPr>
          <p:cNvPr id="9" name="TextBox 8"/>
          <p:cNvSpPr txBox="1"/>
          <p:nvPr/>
        </p:nvSpPr>
        <p:spPr>
          <a:xfrm>
            <a:off x="500638" y="2743929"/>
            <a:ext cx="40887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Trust</a:t>
            </a:r>
            <a:r>
              <a:rPr lang="tr-T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by</a:t>
            </a:r>
            <a:r>
              <a:rPr lang="tr-T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Driving</a:t>
            </a:r>
            <a:endParaRPr lang="tr-TR" sz="40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  <a:p>
            <a:pPr algn="ctr"/>
            <a:r>
              <a:rPr lang="tr-T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96123" y="2801638"/>
            <a:ext cx="3617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Flexible</a:t>
            </a:r>
            <a:endParaRPr lang="tr-TR" sz="36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  <a:p>
            <a:pPr algn="ctr"/>
            <a:r>
              <a:rPr lang="tr-TR" sz="36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Renting</a:t>
            </a:r>
            <a:r>
              <a:rPr lang="tr-TR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 Times</a:t>
            </a:r>
            <a:endParaRPr lang="tr-TR" sz="54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  <a:p>
            <a:pPr algn="ctr"/>
            <a:endParaRPr lang="tr-TR" sz="36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67296" y="2725849"/>
            <a:ext cx="3080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More</a:t>
            </a:r>
            <a:endParaRPr lang="tr-TR" sz="40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  <a:p>
            <a:pPr algn="ctr"/>
            <a:r>
              <a:rPr lang="tr-TR" sz="40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30204" pitchFamily="34" charset="0"/>
              </a:rPr>
              <a:t>Costumers</a:t>
            </a:r>
            <a:endParaRPr lang="tr-TR" sz="4000" b="1" dirty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2090" y="4958228"/>
            <a:ext cx="10470046" cy="908197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More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realistic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ensurence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prices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by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including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driving</a:t>
            </a:r>
            <a:r>
              <a:rPr lang="tr-TR" sz="2651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tr-TR" sz="2651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elvetica" panose="020B0604020202030204" pitchFamily="34" charset="0"/>
              </a:rPr>
              <a:t>scores</a:t>
            </a:r>
            <a:endParaRPr lang="tr-TR" sz="2651" b="1" dirty="0">
              <a:solidFill>
                <a:schemeClr val="accent4">
                  <a:lumMod val="20000"/>
                  <a:lumOff val="80000"/>
                </a:schemeClr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5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o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85614"/>
              </p:ext>
            </p:extLst>
          </p:nvPr>
        </p:nvGraphicFramePr>
        <p:xfrm>
          <a:off x="245125" y="1689684"/>
          <a:ext cx="11609658" cy="418101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058041">
                  <a:extLst>
                    <a:ext uri="{9D8B030D-6E8A-4147-A177-3AD203B41FA5}">
                      <a16:colId xmlns:a16="http://schemas.microsoft.com/office/drawing/2014/main" val="3072783113"/>
                    </a:ext>
                  </a:extLst>
                </a:gridCol>
                <a:gridCol w="2264828">
                  <a:extLst>
                    <a:ext uri="{9D8B030D-6E8A-4147-A177-3AD203B41FA5}">
                      <a16:colId xmlns:a16="http://schemas.microsoft.com/office/drawing/2014/main" val="3836896665"/>
                    </a:ext>
                  </a:extLst>
                </a:gridCol>
                <a:gridCol w="1957068">
                  <a:extLst>
                    <a:ext uri="{9D8B030D-6E8A-4147-A177-3AD203B41FA5}">
                      <a16:colId xmlns:a16="http://schemas.microsoft.com/office/drawing/2014/main" val="3728147064"/>
                    </a:ext>
                  </a:extLst>
                </a:gridCol>
                <a:gridCol w="1705404">
                  <a:extLst>
                    <a:ext uri="{9D8B030D-6E8A-4147-A177-3AD203B41FA5}">
                      <a16:colId xmlns:a16="http://schemas.microsoft.com/office/drawing/2014/main" val="1311836880"/>
                    </a:ext>
                  </a:extLst>
                </a:gridCol>
                <a:gridCol w="1100335">
                  <a:extLst>
                    <a:ext uri="{9D8B030D-6E8A-4147-A177-3AD203B41FA5}">
                      <a16:colId xmlns:a16="http://schemas.microsoft.com/office/drawing/2014/main" val="1612466914"/>
                    </a:ext>
                  </a:extLst>
                </a:gridCol>
                <a:gridCol w="1523982">
                  <a:extLst>
                    <a:ext uri="{9D8B030D-6E8A-4147-A177-3AD203B41FA5}">
                      <a16:colId xmlns:a16="http://schemas.microsoft.com/office/drawing/2014/main" val="3632383990"/>
                    </a:ext>
                  </a:extLst>
                </a:gridCol>
              </a:tblGrid>
              <a:tr h="668269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latin typeface="Helvetica Narrow" panose="020B0606020202030204" pitchFamily="34" charset="0"/>
                        </a:rPr>
                        <a:t>Features/Product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noProof="0">
                          <a:solidFill>
                            <a:schemeClr val="bg1"/>
                          </a:solidFill>
                          <a:latin typeface="Helvetica Narrow" panose="020B0606020202030204" pitchFamily="34" charset="0"/>
                        </a:rPr>
                        <a:t>Trust Rent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noProof="0">
                          <a:latin typeface="Helvetica Narrow" panose="020B0606020202030204" pitchFamily="34" charset="0"/>
                        </a:rPr>
                        <a:t>Sahibinden.com</a:t>
                      </a:r>
                      <a:endParaRPr lang="en-US" sz="1800" b="1" strike="noStrike" noProof="0">
                        <a:solidFill>
                          <a:schemeClr val="bg1"/>
                        </a:solidFill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noProof="0">
                          <a:solidFill>
                            <a:schemeClr val="bg1"/>
                          </a:solidFill>
                          <a:latin typeface="Helvetica Narrow" panose="020B0606020202030204" pitchFamily="34" charset="0"/>
                        </a:rPr>
                        <a:t>Garajyeri.com</a:t>
                      </a:r>
                      <a:endParaRPr lang="en-US" sz="1800" b="1" noProof="0">
                        <a:solidFill>
                          <a:schemeClr val="bg1"/>
                        </a:solidFill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noProof="0">
                          <a:latin typeface="Helvetica Narrow" panose="020B0606020202030204" pitchFamily="34" charset="0"/>
                        </a:rPr>
                        <a:t>Ryder</a:t>
                      </a:r>
                      <a:endParaRPr lang="en-US" sz="1700" b="1" noProof="0">
                        <a:solidFill>
                          <a:schemeClr val="tx1"/>
                        </a:solidFill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latin typeface="Helvetica Narrow" panose="020B0606020202030204" pitchFamily="34" charset="0"/>
                        </a:rPr>
                        <a:t>FILO</a:t>
                      </a:r>
                      <a:r>
                        <a:rPr lang="en-US" sz="1400" baseline="0" noProof="0">
                          <a:latin typeface="Helvetica Narrow" panose="020B0606020202030204" pitchFamily="34" charset="0"/>
                        </a:rPr>
                        <a:t> Companies</a:t>
                      </a:r>
                      <a:endParaRPr lang="en-US" sz="1400" b="1" noProof="0">
                        <a:solidFill>
                          <a:schemeClr val="tx1"/>
                        </a:solidFill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3466085531"/>
                  </a:ext>
                </a:extLst>
              </a:tr>
              <a:tr h="7683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Driving behaviour analysis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 dirty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511314129"/>
                  </a:ext>
                </a:extLst>
              </a:tr>
              <a:tr h="75254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B2B and B2C Segment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1600" noProof="0">
                        <a:latin typeface="Helvetica Narrow" panose="020B0606020202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4194515905"/>
                  </a:ext>
                </a:extLst>
              </a:tr>
              <a:tr h="45505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short-term rental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2127861608"/>
                  </a:ext>
                </a:extLst>
              </a:tr>
              <a:tr h="7683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Connected Car Platform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4223234110"/>
                  </a:ext>
                </a:extLst>
              </a:tr>
              <a:tr h="7683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noProof="0"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Spesific</a:t>
                      </a:r>
                      <a:r>
                        <a:rPr lang="en-US" sz="2000" b="1" baseline="0" noProof="0">
                          <a:effectLst/>
                          <a:latin typeface="Helvetica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Car Segment</a:t>
                      </a:r>
                      <a:endParaRPr lang="en-US" sz="2000" b="1" noProof="0">
                        <a:effectLst/>
                        <a:latin typeface="Helvetica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US" sz="2200" noProof="0" dirty="0">
                        <a:latin typeface="Helvetica Narrow" panose="020B0606020202030204" pitchFamily="34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4134892216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3326859" y="1553181"/>
            <a:ext cx="2285972" cy="445404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 sz="2313"/>
          </a:p>
        </p:txBody>
      </p:sp>
      <p:grpSp>
        <p:nvGrpSpPr>
          <p:cNvPr id="29" name="Group 28"/>
          <p:cNvGrpSpPr/>
          <p:nvPr/>
        </p:nvGrpSpPr>
        <p:grpSpPr>
          <a:xfrm>
            <a:off x="0" y="240967"/>
            <a:ext cx="12191855" cy="604082"/>
            <a:chOff x="0" y="-51620"/>
            <a:chExt cx="12192001" cy="767580"/>
          </a:xfrm>
        </p:grpSpPr>
        <p:sp>
          <p:nvSpPr>
            <p:cNvPr id="30" name="Rectangle 29"/>
            <p:cNvSpPr/>
            <p:nvPr/>
          </p:nvSpPr>
          <p:spPr>
            <a:xfrm>
              <a:off x="0" y="-27049"/>
              <a:ext cx="12192000" cy="743009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313"/>
            </a:p>
          </p:txBody>
        </p:sp>
        <p:sp>
          <p:nvSpPr>
            <p:cNvPr id="31" name="Title 1"/>
            <p:cNvSpPr txBox="1">
              <a:spLocks/>
            </p:cNvSpPr>
            <p:nvPr/>
          </p:nvSpPr>
          <p:spPr>
            <a:xfrm>
              <a:off x="3962401" y="-51620"/>
              <a:ext cx="8229600" cy="715961"/>
            </a:xfrm>
            <a:prstGeom prst="rect">
              <a:avLst/>
            </a:prstGeom>
          </p:spPr>
          <p:txBody>
            <a:bodyPr vert="horz" lIns="91435" tIns="45717" rIns="91435" bIns="45717" rtlCol="0" anchor="ctr">
              <a:noAutofit/>
            </a:bodyPr>
            <a:lstStyle>
              <a:lvl1pPr algn="l" defTabSz="1218845" rtl="0" eaLnBrk="1" latinLnBrk="0" hangingPunct="1">
                <a:spcBef>
                  <a:spcPct val="0"/>
                </a:spcBef>
                <a:buNone/>
                <a:defRPr sz="3199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tr-TR" sz="3200" dirty="0" err="1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Competitor</a:t>
              </a:r>
              <a:r>
                <a:rPr lang="tr-TR" sz="3200" dirty="0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tr-TR" sz="3200" dirty="0" err="1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and</a:t>
              </a:r>
              <a:r>
                <a:rPr lang="tr-TR" sz="3200" dirty="0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tr-TR" sz="3200" dirty="0" err="1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Competition</a:t>
              </a:r>
              <a:r>
                <a:rPr lang="tr-TR" sz="3200" dirty="0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tr-TR" sz="3200" dirty="0" err="1">
                  <a:solidFill>
                    <a:srgbClr val="2BEDBA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Advantages</a:t>
              </a:r>
              <a:endParaRPr lang="en-US" sz="3200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pic>
        <p:nvPicPr>
          <p:cNvPr id="32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2565788"/>
            <a:ext cx="460767" cy="364646"/>
          </a:xfrm>
          <a:prstGeom prst="rect">
            <a:avLst/>
          </a:prstGeom>
        </p:spPr>
      </p:pic>
      <p:pic>
        <p:nvPicPr>
          <p:cNvPr id="33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3285062"/>
            <a:ext cx="460767" cy="364646"/>
          </a:xfrm>
          <a:prstGeom prst="rect">
            <a:avLst/>
          </a:prstGeom>
        </p:spPr>
      </p:pic>
      <p:pic>
        <p:nvPicPr>
          <p:cNvPr id="34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3885035"/>
            <a:ext cx="460767" cy="364646"/>
          </a:xfrm>
          <a:prstGeom prst="rect">
            <a:avLst/>
          </a:prstGeom>
        </p:spPr>
      </p:pic>
      <p:pic>
        <p:nvPicPr>
          <p:cNvPr id="35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4545186"/>
            <a:ext cx="460767" cy="364646"/>
          </a:xfrm>
          <a:prstGeom prst="rect">
            <a:avLst/>
          </a:prstGeom>
        </p:spPr>
      </p:pic>
      <p:pic>
        <p:nvPicPr>
          <p:cNvPr id="36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61" y="5289010"/>
            <a:ext cx="460767" cy="364646"/>
          </a:xfrm>
          <a:prstGeom prst="rect">
            <a:avLst/>
          </a:prstGeom>
        </p:spPr>
      </p:pic>
      <p:pic>
        <p:nvPicPr>
          <p:cNvPr id="39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70" y="5292094"/>
            <a:ext cx="460767" cy="364646"/>
          </a:xfrm>
          <a:prstGeom prst="rect">
            <a:avLst/>
          </a:prstGeom>
        </p:spPr>
      </p:pic>
      <p:pic>
        <p:nvPicPr>
          <p:cNvPr id="40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70" y="3281194"/>
            <a:ext cx="460767" cy="364646"/>
          </a:xfrm>
          <a:prstGeom prst="rect">
            <a:avLst/>
          </a:prstGeom>
        </p:spPr>
      </p:pic>
      <p:pic>
        <p:nvPicPr>
          <p:cNvPr id="44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12" y="3956603"/>
            <a:ext cx="295658" cy="267407"/>
          </a:xfrm>
          <a:prstGeom prst="rect">
            <a:avLst/>
          </a:prstGeom>
        </p:spPr>
      </p:pic>
      <p:pic>
        <p:nvPicPr>
          <p:cNvPr id="45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31" y="4613183"/>
            <a:ext cx="295658" cy="267407"/>
          </a:xfrm>
          <a:prstGeom prst="rect">
            <a:avLst/>
          </a:prstGeom>
        </p:spPr>
      </p:pic>
      <p:pic>
        <p:nvPicPr>
          <p:cNvPr id="46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31" y="2603067"/>
            <a:ext cx="295658" cy="267407"/>
          </a:xfrm>
          <a:prstGeom prst="rect">
            <a:avLst/>
          </a:prstGeom>
        </p:spPr>
      </p:pic>
      <p:pic>
        <p:nvPicPr>
          <p:cNvPr id="48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33" y="3957561"/>
            <a:ext cx="295658" cy="267407"/>
          </a:xfrm>
          <a:prstGeom prst="rect">
            <a:avLst/>
          </a:prstGeom>
        </p:spPr>
      </p:pic>
      <p:pic>
        <p:nvPicPr>
          <p:cNvPr id="49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68" y="4639424"/>
            <a:ext cx="295658" cy="267407"/>
          </a:xfrm>
          <a:prstGeom prst="rect">
            <a:avLst/>
          </a:prstGeom>
        </p:spPr>
      </p:pic>
      <p:pic>
        <p:nvPicPr>
          <p:cNvPr id="76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368" y="2606887"/>
            <a:ext cx="295658" cy="267407"/>
          </a:xfrm>
          <a:prstGeom prst="rect">
            <a:avLst/>
          </a:prstGeom>
        </p:spPr>
      </p:pic>
      <p:pic>
        <p:nvPicPr>
          <p:cNvPr id="77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65" y="3957367"/>
            <a:ext cx="295658" cy="267407"/>
          </a:xfrm>
          <a:prstGeom prst="rect">
            <a:avLst/>
          </a:prstGeom>
        </p:spPr>
      </p:pic>
      <p:pic>
        <p:nvPicPr>
          <p:cNvPr id="78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323" y="4596671"/>
            <a:ext cx="295658" cy="267407"/>
          </a:xfrm>
          <a:prstGeom prst="rect">
            <a:avLst/>
          </a:prstGeom>
        </p:spPr>
      </p:pic>
      <p:pic>
        <p:nvPicPr>
          <p:cNvPr id="81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847" y="2575778"/>
            <a:ext cx="295658" cy="267407"/>
          </a:xfrm>
          <a:prstGeom prst="rect">
            <a:avLst/>
          </a:prstGeom>
        </p:spPr>
      </p:pic>
      <p:pic>
        <p:nvPicPr>
          <p:cNvPr id="113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9" y="3362829"/>
            <a:ext cx="295658" cy="267407"/>
          </a:xfrm>
          <a:prstGeom prst="rect">
            <a:avLst/>
          </a:prstGeom>
        </p:spPr>
      </p:pic>
      <p:pic>
        <p:nvPicPr>
          <p:cNvPr id="114" name="Resi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49" y="3968750"/>
            <a:ext cx="295658" cy="267407"/>
          </a:xfrm>
          <a:prstGeom prst="rect">
            <a:avLst/>
          </a:prstGeom>
        </p:spPr>
      </p:pic>
      <p:pic>
        <p:nvPicPr>
          <p:cNvPr id="115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29" y="5303603"/>
            <a:ext cx="460767" cy="364646"/>
          </a:xfrm>
          <a:prstGeom prst="rect">
            <a:avLst/>
          </a:prstGeom>
        </p:spPr>
      </p:pic>
      <p:pic>
        <p:nvPicPr>
          <p:cNvPr id="116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29" y="3256699"/>
            <a:ext cx="460767" cy="364646"/>
          </a:xfrm>
          <a:prstGeom prst="rect">
            <a:avLst/>
          </a:prstGeom>
        </p:spPr>
      </p:pic>
      <p:pic>
        <p:nvPicPr>
          <p:cNvPr id="117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293" y="4577968"/>
            <a:ext cx="460767" cy="364646"/>
          </a:xfrm>
          <a:prstGeom prst="rect">
            <a:avLst/>
          </a:prstGeom>
        </p:spPr>
      </p:pic>
      <p:pic>
        <p:nvPicPr>
          <p:cNvPr id="118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04" y="5309572"/>
            <a:ext cx="460767" cy="364646"/>
          </a:xfrm>
          <a:prstGeom prst="rect">
            <a:avLst/>
          </a:prstGeom>
        </p:spPr>
      </p:pic>
      <p:pic>
        <p:nvPicPr>
          <p:cNvPr id="119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13" y="5297073"/>
            <a:ext cx="460767" cy="364646"/>
          </a:xfrm>
          <a:prstGeom prst="rect">
            <a:avLst/>
          </a:prstGeom>
        </p:spPr>
      </p:pic>
      <p:pic>
        <p:nvPicPr>
          <p:cNvPr id="120" name="Resi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13" y="3275669"/>
            <a:ext cx="460767" cy="364646"/>
          </a:xfrm>
          <a:prstGeom prst="rect">
            <a:avLst/>
          </a:prstGeom>
        </p:spPr>
      </p:pic>
      <p:pic>
        <p:nvPicPr>
          <p:cNvPr id="41" name="Resim 27">
            <a:extLst>
              <a:ext uri="{FF2B5EF4-FFF2-40B4-BE49-F238E27FC236}">
                <a16:creationId xmlns:a16="http://schemas.microsoft.com/office/drawing/2014/main" id="{7EE775C8-90AA-B64C-9055-E4CD178AED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89" y="2586974"/>
            <a:ext cx="295658" cy="2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714" y="609634"/>
            <a:ext cx="12620039" cy="650878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22362" y="2183749"/>
            <a:ext cx="2981559" cy="2981559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313" dirty="0"/>
          </a:p>
        </p:txBody>
      </p:sp>
      <p:sp>
        <p:nvSpPr>
          <p:cNvPr id="11" name="TextBox 10"/>
          <p:cNvSpPr txBox="1"/>
          <p:nvPr/>
        </p:nvSpPr>
        <p:spPr>
          <a:xfrm>
            <a:off x="2382842" y="2659418"/>
            <a:ext cx="2182008" cy="1111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626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TC Avant Garde Gothic Demi" panose="020B0802020202020204" pitchFamily="34" charset="0"/>
                <a:cs typeface="Leelawadee UI" panose="020B0502040204020203" pitchFamily="34" charset="-34"/>
              </a:rPr>
              <a:t>$4.5B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" y="129084"/>
            <a:ext cx="12191854" cy="743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313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096000" y="136729"/>
            <a:ext cx="6095927" cy="715953"/>
          </a:xfrm>
          <a:prstGeom prst="rect">
            <a:avLst/>
          </a:prstGeom>
        </p:spPr>
        <p:txBody>
          <a:bodyPr vert="horz" lIns="91435" tIns="45717" rIns="91435" bIns="45717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Verified, targeted market!</a:t>
            </a:r>
            <a:endParaRPr lang="en-US" sz="3600" dirty="0">
              <a:solidFill>
                <a:srgbClr val="2BEDBA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6" name="AutoShape 2" descr="Image result for world map png"/>
          <p:cNvSpPr>
            <a:spLocks noChangeAspect="1" noChangeArrowheads="1"/>
          </p:cNvSpPr>
          <p:nvPr/>
        </p:nvSpPr>
        <p:spPr bwMode="auto">
          <a:xfrm>
            <a:off x="155646" y="-731788"/>
            <a:ext cx="2981289" cy="15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endParaRPr lang="tr-TR" sz="2313"/>
          </a:p>
        </p:txBody>
      </p:sp>
      <p:sp>
        <p:nvSpPr>
          <p:cNvPr id="2" name="TextBox 1"/>
          <p:cNvSpPr txBox="1"/>
          <p:nvPr/>
        </p:nvSpPr>
        <p:spPr>
          <a:xfrm>
            <a:off x="7099014" y="2659414"/>
            <a:ext cx="336849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tr-TR" sz="2650" b="1" dirty="0">
              <a:solidFill>
                <a:schemeClr val="tx1">
                  <a:lumMod val="85000"/>
                  <a:lumOff val="15000"/>
                </a:schemeClr>
              </a:solidFill>
              <a:latin typeface="Albertus Extra Bold" panose="020E08020403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9817" y="3535542"/>
            <a:ext cx="2262511" cy="80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319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TC Avant Garde Gothic Demi" panose="020B0802020202020204" pitchFamily="34" charset="0"/>
                <a:cs typeface="Leelawadee UI" panose="020B0502040204020203" pitchFamily="34" charset="-34"/>
              </a:rPr>
              <a:t>Europa rant a car market value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5512" y="6491357"/>
            <a:ext cx="4572085" cy="245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r-TR" sz="994" dirty="0">
                <a:solidFill>
                  <a:srgbClr val="2BEDBA"/>
                </a:solidFill>
                <a:latin typeface="ITC Avant Garde Gothic" panose="020B0602020202020204" pitchFamily="34" charset="0"/>
              </a:rPr>
              <a:t>https://www.statista.com/outlook/270/109/car-rentals/united-states?currency=usd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41755" y="2426126"/>
            <a:ext cx="654831" cy="551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982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lbertus Extra Bold" panose="020E0802040304020204" pitchFamily="34" charset="0"/>
              </a:rPr>
              <a:t>+</a:t>
            </a:r>
            <a:endParaRPr lang="tr-TR" sz="4472" b="1" dirty="0">
              <a:solidFill>
                <a:schemeClr val="tx1">
                  <a:lumMod val="85000"/>
                  <a:lumOff val="15000"/>
                </a:schemeClr>
              </a:solidFill>
              <a:latin typeface="Albertus Extra Bold" panose="020E0802040304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096001" y="1637351"/>
            <a:ext cx="3527957" cy="3527957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313" dirty="0"/>
          </a:p>
        </p:txBody>
      </p:sp>
      <p:sp>
        <p:nvSpPr>
          <p:cNvPr id="27" name="TextBox 26"/>
          <p:cNvSpPr txBox="1"/>
          <p:nvPr/>
        </p:nvSpPr>
        <p:spPr>
          <a:xfrm>
            <a:off x="6641753" y="2457643"/>
            <a:ext cx="2173993" cy="1111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626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TC Avant Garde Gothic Demi" panose="020B0802020202020204" pitchFamily="34" charset="0"/>
                <a:cs typeface="Leelawadee UI" panose="020B0502040204020203" pitchFamily="34" charset="-34"/>
              </a:rPr>
              <a:t>$6,5B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00666" y="2224350"/>
            <a:ext cx="654831" cy="551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982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lbertus Extra Bold" panose="020E0802040304020204" pitchFamily="34" charset="0"/>
              </a:rPr>
              <a:t>+</a:t>
            </a:r>
            <a:endParaRPr lang="tr-TR" sz="4472" b="1" dirty="0">
              <a:solidFill>
                <a:schemeClr val="tx1">
                  <a:lumMod val="85000"/>
                  <a:lumOff val="15000"/>
                </a:schemeClr>
              </a:solidFill>
              <a:latin typeface="Albertus Extra Bold" panose="020E08020403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28723" y="3744202"/>
            <a:ext cx="2262511" cy="80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319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TC Avant Garde Gothic Demi" panose="020B0802020202020204" pitchFamily="34" charset="0"/>
                <a:cs typeface="Leelawadee UI" panose="020B0502040204020203" pitchFamily="34" charset="-34"/>
              </a:rPr>
              <a:t>USA rent a car market value</a:t>
            </a:r>
          </a:p>
        </p:txBody>
      </p:sp>
    </p:spTree>
    <p:extLst>
      <p:ext uri="{BB962C8B-B14F-4D97-AF65-F5344CB8AC3E}">
        <p14:creationId xmlns:p14="http://schemas.microsoft.com/office/powerpoint/2010/main" val="35331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24" grpId="0"/>
      <p:bldP spid="25" grpId="0"/>
      <p:bldP spid="26" grpId="0" animBg="1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F5293-4A38-BF45-A510-749F9D5AA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C80D58-83CC-B348-BD0A-B59CD36D2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5C19FCD-9659-8A41-9ADA-04132ED7D5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478" r="20573" b="24489"/>
          <a:stretch/>
        </p:blipFill>
        <p:spPr>
          <a:xfrm>
            <a:off x="4" y="5"/>
            <a:ext cx="12196089" cy="685799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CDDB410-E695-524A-8C24-41D0E4EB54AD}"/>
              </a:ext>
            </a:extLst>
          </p:cNvPr>
          <p:cNvSpPr/>
          <p:nvPr/>
        </p:nvSpPr>
        <p:spPr>
          <a:xfrm>
            <a:off x="5" y="3180277"/>
            <a:ext cx="12191999" cy="15900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Thank</a:t>
            </a:r>
            <a:r>
              <a:rPr lang="tr-TR" sz="8000" dirty="0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You</a:t>
            </a:r>
            <a:r>
              <a:rPr lang="tr-TR" sz="8000" dirty="0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Guys</a:t>
            </a:r>
            <a:endParaRPr lang="tr-TR" sz="8000" dirty="0">
              <a:solidFill>
                <a:srgbClr val="2BEDBA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958511-D113-E948-9D80-5985F7F5F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9" t="14772" r="7255" b="40995"/>
          <a:stretch/>
        </p:blipFill>
        <p:spPr>
          <a:xfrm>
            <a:off x="4209113" y="563213"/>
            <a:ext cx="3773783" cy="17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omplex traffic">
            <a:extLst>
              <a:ext uri="{FF2B5EF4-FFF2-40B4-BE49-F238E27FC236}">
                <a16:creationId xmlns:a16="http://schemas.microsoft.com/office/drawing/2014/main" id="{C81E6A4F-F406-D14F-AD63-FEAD5359A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9" y="0"/>
            <a:ext cx="1218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1270C4-68F5-F545-A03C-C5E545A76AED}"/>
              </a:ext>
            </a:extLst>
          </p:cNvPr>
          <p:cNvSpPr/>
          <p:nvPr/>
        </p:nvSpPr>
        <p:spPr>
          <a:xfrm>
            <a:off x="0" y="204959"/>
            <a:ext cx="12217400" cy="7671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208125-59F5-A14E-8E29-23D47F2D4F69}"/>
              </a:ext>
            </a:extLst>
          </p:cNvPr>
          <p:cNvSpPr txBox="1">
            <a:spLocks/>
          </p:cNvSpPr>
          <p:nvPr/>
        </p:nvSpPr>
        <p:spPr>
          <a:xfrm>
            <a:off x="596905" y="224852"/>
            <a:ext cx="11204575" cy="715961"/>
          </a:xfrm>
          <a:prstGeom prst="rect">
            <a:avLst/>
          </a:prstGeom>
        </p:spPr>
        <p:txBody>
          <a:bodyPr vert="horz" lIns="91436" tIns="45719" rIns="91436" bIns="4571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Problems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D6CC8-222E-D345-9DC6-A1673CDCAFDF}"/>
              </a:ext>
            </a:extLst>
          </p:cNvPr>
          <p:cNvSpPr/>
          <p:nvPr/>
        </p:nvSpPr>
        <p:spPr>
          <a:xfrm>
            <a:off x="1422176" y="2124330"/>
            <a:ext cx="3122227" cy="3122227"/>
          </a:xfrm>
          <a:prstGeom prst="ellipse">
            <a:avLst/>
          </a:prstGeom>
          <a:solidFill>
            <a:srgbClr val="2BEDBA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 </a:t>
            </a:r>
            <a:r>
              <a:rPr lang="tr-TR" sz="36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</a:t>
            </a:r>
            <a:r>
              <a:rPr lang="tr-TR" sz="3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36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</a:t>
            </a:r>
            <a:r>
              <a:rPr lang="tr-TR" sz="3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1h </a:t>
            </a:r>
            <a:r>
              <a:rPr lang="tr-TR" sz="36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</a:t>
            </a:r>
            <a:r>
              <a:rPr lang="tr-TR" sz="3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36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</a:t>
            </a:r>
            <a:endParaRPr lang="tr-TR" sz="36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D9290E-E00A-9940-90D4-3D6BFBBC3603}"/>
              </a:ext>
            </a:extLst>
          </p:cNvPr>
          <p:cNvSpPr/>
          <p:nvPr/>
        </p:nvSpPr>
        <p:spPr>
          <a:xfrm>
            <a:off x="6314974" y="1629655"/>
            <a:ext cx="4099636" cy="4099636"/>
          </a:xfrm>
          <a:prstGeom prst="ellipse">
            <a:avLst/>
          </a:prstGeom>
          <a:solidFill>
            <a:srgbClr val="2BEDBA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</a:t>
            </a:r>
            <a:r>
              <a:rPr lang="tr-TR" sz="48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trust</a:t>
            </a:r>
            <a:r>
              <a:rPr lang="tr-TR" sz="4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tr-TR" sz="48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renters</a:t>
            </a:r>
            <a:endParaRPr lang="tr-TR" sz="4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02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BE1B364-DF42-D34D-969C-F8BE507C5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208" b="249"/>
          <a:stretch/>
        </p:blipFill>
        <p:spPr>
          <a:xfrm>
            <a:off x="0" y="-479684"/>
            <a:ext cx="12192000" cy="812466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6700CA-9291-0C46-9DEC-3A4EA611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987"/>
            <a:ext cx="10515600" cy="53820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1. Website/App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2. Driving score algorithm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-&gt; Increase trust into the driver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A808421-3F44-FA4D-B27C-BD3958DD75EA}"/>
              </a:ext>
            </a:extLst>
          </p:cNvPr>
          <p:cNvSpPr/>
          <p:nvPr/>
        </p:nvSpPr>
        <p:spPr>
          <a:xfrm>
            <a:off x="0" y="-248440"/>
            <a:ext cx="12217400" cy="7671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3AE4A0-2D76-3943-ACB7-57648EFF4390}"/>
              </a:ext>
            </a:extLst>
          </p:cNvPr>
          <p:cNvSpPr txBox="1">
            <a:spLocks/>
          </p:cNvSpPr>
          <p:nvPr/>
        </p:nvSpPr>
        <p:spPr>
          <a:xfrm>
            <a:off x="596905" y="-228549"/>
            <a:ext cx="11204575" cy="715961"/>
          </a:xfrm>
          <a:prstGeom prst="rect">
            <a:avLst/>
          </a:prstGeom>
        </p:spPr>
        <p:txBody>
          <a:bodyPr vert="horz" lIns="91436" tIns="45719" rIns="91436" bIns="4571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84149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23047"/>
            <a:ext cx="12192000" cy="7028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3406">
              <a:solidFill>
                <a:srgbClr val="2BEDBA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38332" y="42"/>
            <a:ext cx="7253668" cy="773094"/>
          </a:xfrm>
          <a:prstGeom prst="rect">
            <a:avLst/>
          </a:prstGeom>
        </p:spPr>
        <p:txBody>
          <a:bodyPr vert="horz" lIns="134618" tIns="67309" rIns="134618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44" b="1" dirty="0">
              <a:solidFill>
                <a:srgbClr val="2BEDBA"/>
              </a:solidFill>
              <a:latin typeface="Helvetica" panose="020B0604020202030204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53651" y="345926"/>
            <a:ext cx="6638349" cy="702813"/>
          </a:xfrm>
          <a:prstGeom prst="rect">
            <a:avLst/>
          </a:prstGeom>
        </p:spPr>
        <p:txBody>
          <a:bodyPr vert="horz" lIns="134618" tIns="67309" rIns="134618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r"/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increase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your trust </a:t>
            </a:r>
            <a:r>
              <a:rPr lang="tr-TR" sz="3242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with AI</a:t>
            </a:r>
            <a:endParaRPr lang="en-US" sz="3242" dirty="0">
              <a:solidFill>
                <a:schemeClr val="accent4">
                  <a:lumMod val="40000"/>
                  <a:lumOff val="6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5" y="4994362"/>
            <a:ext cx="658403" cy="8151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2306" y="5260028"/>
            <a:ext cx="439544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or</a:t>
            </a:r>
            <a:endParaRPr lang="tr-TR" sz="1491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63" y="4486687"/>
            <a:ext cx="1577742" cy="158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45374" y="5883936"/>
            <a:ext cx="1048685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OBD-II </a:t>
            </a:r>
            <a:endParaRPr lang="tr-TR" sz="1491" dirty="0"/>
          </a:p>
        </p:txBody>
      </p:sp>
      <p:sp>
        <p:nvSpPr>
          <p:cNvPr id="22" name="Rectangle 21"/>
          <p:cNvSpPr/>
          <p:nvPr/>
        </p:nvSpPr>
        <p:spPr>
          <a:xfrm>
            <a:off x="2057729" y="5883936"/>
            <a:ext cx="1994457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Connected Car</a:t>
            </a:r>
            <a:endParaRPr lang="tr-TR" sz="1491" dirty="0"/>
          </a:p>
        </p:txBody>
      </p:sp>
      <p:pic>
        <p:nvPicPr>
          <p:cNvPr id="7174" name="Picture 6" descr="Image result for cloud data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99" y="1828509"/>
            <a:ext cx="1814402" cy="18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2089464" y="2818431"/>
            <a:ext cx="2848868" cy="1541503"/>
          </a:xfrm>
          <a:prstGeom prst="straightConnector1">
            <a:avLst/>
          </a:prstGeom>
          <a:ln w="38100">
            <a:solidFill>
              <a:srgbClr val="2BEDBA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313257" y="3287069"/>
            <a:ext cx="1875542" cy="1072864"/>
          </a:xfrm>
          <a:prstGeom prst="straightConnector1">
            <a:avLst/>
          </a:prstGeom>
          <a:ln w="38100">
            <a:solidFill>
              <a:srgbClr val="2BEDBA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558474" y="3829352"/>
            <a:ext cx="2885726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 err="1">
                <a:solidFill>
                  <a:srgbClr val="FFE699"/>
                </a:solidFill>
                <a:latin typeface="Helvetica Narrow" panose="020B0606020202030204" pitchFamily="34" charset="0"/>
              </a:rPr>
              <a:t>Azure</a:t>
            </a:r>
            <a:r>
              <a:rPr lang="tr-TR" sz="1988" b="1" dirty="0">
                <a:solidFill>
                  <a:srgbClr val="FFE699"/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rgbClr val="FFE699"/>
                </a:solidFill>
                <a:latin typeface="Helvetica Narrow" panose="020B0606020202030204" pitchFamily="34" charset="0"/>
              </a:rPr>
              <a:t>Cloud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Database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064341" y="3414791"/>
            <a:ext cx="1362303" cy="1346340"/>
          </a:xfrm>
          <a:prstGeom prst="straightConnector1">
            <a:avLst/>
          </a:prstGeom>
          <a:ln w="38100">
            <a:solidFill>
              <a:srgbClr val="2BEDBA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7314809" y="2877247"/>
            <a:ext cx="1814401" cy="1787716"/>
          </a:xfrm>
          <a:prstGeom prst="straightConnector1">
            <a:avLst/>
          </a:prstGeom>
          <a:ln w="38100">
            <a:solidFill>
              <a:srgbClr val="2BEDBA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492" y="4672009"/>
            <a:ext cx="3049027" cy="155839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558409" y="5956263"/>
            <a:ext cx="3788217" cy="398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Control anytime, any platform</a:t>
            </a:r>
            <a:endParaRPr lang="tr-TR" sz="1491" dirty="0"/>
          </a:p>
        </p:txBody>
      </p:sp>
      <p:sp>
        <p:nvSpPr>
          <p:cNvPr id="7" name="Pfeil nach links 6">
            <a:extLst>
              <a:ext uri="{FF2B5EF4-FFF2-40B4-BE49-F238E27FC236}">
                <a16:creationId xmlns:a16="http://schemas.microsoft.com/office/drawing/2014/main" id="{AD0F5F18-D566-DB43-A9A5-82F6B72930E1}"/>
              </a:ext>
            </a:extLst>
          </p:cNvPr>
          <p:cNvSpPr/>
          <p:nvPr/>
        </p:nvSpPr>
        <p:spPr>
          <a:xfrm rot="20325694">
            <a:off x="7076611" y="1692963"/>
            <a:ext cx="895244" cy="573153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CEB89CF-F405-5545-97F4-6E600C437F4A}"/>
              </a:ext>
            </a:extLst>
          </p:cNvPr>
          <p:cNvSpPr txBox="1"/>
          <p:nvPr/>
        </p:nvSpPr>
        <p:spPr>
          <a:xfrm>
            <a:off x="7663199" y="1479080"/>
            <a:ext cx="2812102" cy="52322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E699"/>
                </a:solidFill>
              </a:rPr>
              <a:t>Scoring Algorithm</a:t>
            </a:r>
          </a:p>
        </p:txBody>
      </p:sp>
    </p:spTree>
    <p:extLst>
      <p:ext uri="{BB962C8B-B14F-4D97-AF65-F5344CB8AC3E}">
        <p14:creationId xmlns:p14="http://schemas.microsoft.com/office/powerpoint/2010/main" val="234180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A43CF-9B31-2F46-AC5B-1E3989CDB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Fuel consumption of two drivers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72C4B0D-04CE-1545-A57E-5C0BBE9B5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2014" y="1578044"/>
            <a:ext cx="10407972" cy="4163189"/>
          </a:xfrm>
        </p:spPr>
      </p:pic>
    </p:spTree>
    <p:extLst>
      <p:ext uri="{BB962C8B-B14F-4D97-AF65-F5344CB8AC3E}">
        <p14:creationId xmlns:p14="http://schemas.microsoft.com/office/powerpoint/2010/main" val="349353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>
            <a:extLst>
              <a:ext uri="{FF2B5EF4-FFF2-40B4-BE49-F238E27FC236}">
                <a16:creationId xmlns:a16="http://schemas.microsoft.com/office/drawing/2014/main" id="{05D3B50A-EF50-F747-AF1E-04AAE5247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960" y="1614911"/>
            <a:ext cx="10250080" cy="410003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F219002-C98A-7444-B578-82C0D60C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93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Engine speed of two drivers</a:t>
            </a:r>
          </a:p>
        </p:txBody>
      </p:sp>
    </p:spTree>
    <p:extLst>
      <p:ext uri="{BB962C8B-B14F-4D97-AF65-F5344CB8AC3E}">
        <p14:creationId xmlns:p14="http://schemas.microsoft.com/office/powerpoint/2010/main" val="57184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5F82C-D241-5F4A-9B5A-3CA9F310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OBD Data -&gt;          Driving Score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CA7529-2AC8-FB4A-9264-940734BE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87" y="2030320"/>
            <a:ext cx="10515600" cy="38256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1. RPM: (Q3)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2. </a:t>
            </a:r>
            <a:r>
              <a:rPr lang="en-US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Stering</a:t>
            </a: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wheel speed: (Q3)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3. </a:t>
            </a:r>
            <a:r>
              <a:rPr lang="en-US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Stering</a:t>
            </a: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wheel angle: (</a:t>
            </a:r>
            <a:r>
              <a:rPr lang="en-US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std</a:t>
            </a: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4. Vehicle speed: (threshold)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5. Acceleration speed (Q3)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6. Throttle position: (Q3)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7. Fuel consumption: (Q3)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9F94A737-9FDE-4C49-B71E-E3AD0CD48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3" r="10104"/>
          <a:stretch/>
        </p:blipFill>
        <p:spPr>
          <a:xfrm>
            <a:off x="6192258" y="2195211"/>
            <a:ext cx="5770868" cy="3201247"/>
          </a:xfrm>
          <a:prstGeom prst="rect">
            <a:avLst/>
          </a:prstGeom>
          <a:ln>
            <a:solidFill>
              <a:srgbClr val="2BEDBA"/>
            </a:solidFill>
          </a:ln>
        </p:spPr>
      </p:pic>
      <p:sp>
        <p:nvSpPr>
          <p:cNvPr id="5" name="Pfeil nach links 4">
            <a:extLst>
              <a:ext uri="{FF2B5EF4-FFF2-40B4-BE49-F238E27FC236}">
                <a16:creationId xmlns:a16="http://schemas.microsoft.com/office/drawing/2014/main" id="{24349969-B8A5-3547-A6A6-4D998C8D2C31}"/>
              </a:ext>
            </a:extLst>
          </p:cNvPr>
          <p:cNvSpPr/>
          <p:nvPr/>
        </p:nvSpPr>
        <p:spPr>
          <a:xfrm rot="10800000">
            <a:off x="5298118" y="3489701"/>
            <a:ext cx="701625" cy="573153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05DBFE-97AB-AB4A-9038-D26085C04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45" y="529149"/>
            <a:ext cx="1151545" cy="9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5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4932"/>
            <a:ext cx="12192000" cy="77309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3406">
              <a:solidFill>
                <a:srgbClr val="2BEDBA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38332" y="42"/>
            <a:ext cx="7253668" cy="773094"/>
          </a:xfrm>
          <a:prstGeom prst="rect">
            <a:avLst/>
          </a:prstGeom>
        </p:spPr>
        <p:txBody>
          <a:bodyPr vert="horz" lIns="134618" tIns="67309" rIns="134618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644" b="1" dirty="0">
              <a:solidFill>
                <a:srgbClr val="2BEDBA"/>
              </a:solidFill>
              <a:latin typeface="Helvetica" panose="020B0604020202030204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51303" y="188393"/>
            <a:ext cx="10947816" cy="773094"/>
          </a:xfrm>
          <a:prstGeom prst="rect">
            <a:avLst/>
          </a:prstGeom>
        </p:spPr>
        <p:txBody>
          <a:bodyPr vert="horz" lIns="134618" tIns="67309" rIns="134618" bIns="67309" rtlCol="0" anchor="ctr">
            <a:no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199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r"/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Score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 </a:t>
            </a:r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tr-TR" sz="3242" dirty="0" err="1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renter</a:t>
            </a:r>
            <a:r>
              <a:rPr lang="tr-TR" sz="3242" dirty="0">
                <a:solidFill>
                  <a:srgbClr val="2BEDBA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sz="3242" dirty="0">
              <a:solidFill>
                <a:schemeClr val="accent4">
                  <a:lumMod val="40000"/>
                  <a:lumOff val="6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9528" y="3152671"/>
            <a:ext cx="3064162" cy="704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Driving</a:t>
            </a:r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 </a:t>
            </a:r>
            <a:r>
              <a:rPr lang="tr-TR" sz="1988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Score</a:t>
            </a:r>
            <a:endParaRPr lang="tr-TR" sz="1988" b="1" dirty="0">
              <a:solidFill>
                <a:schemeClr val="accent4">
                  <a:lumMod val="40000"/>
                  <a:lumOff val="60000"/>
                </a:schemeClr>
              </a:solidFill>
              <a:latin typeface="Helvetica Narrow" panose="020B0606020202030204" pitchFamily="34" charset="0"/>
            </a:endParaRPr>
          </a:p>
          <a:p>
            <a:pPr algn="ctr"/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(OBD + Algorithm)</a:t>
            </a:r>
            <a:endParaRPr lang="tr-TR" sz="1491" dirty="0"/>
          </a:p>
        </p:txBody>
      </p:sp>
      <p:sp>
        <p:nvSpPr>
          <p:cNvPr id="11" name="Rectangle 10"/>
          <p:cNvSpPr/>
          <p:nvPr/>
        </p:nvSpPr>
        <p:spPr>
          <a:xfrm>
            <a:off x="4569787" y="3185951"/>
            <a:ext cx="3710849" cy="1010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Your feedback to the person who rented the vehicle. (Car treatment score)</a:t>
            </a:r>
            <a:endParaRPr lang="tr-TR" sz="149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52" y="1226409"/>
            <a:ext cx="2943559" cy="170072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420695"/>
              </p:ext>
            </p:extLst>
          </p:nvPr>
        </p:nvGraphicFramePr>
        <p:xfrm>
          <a:off x="719528" y="4491678"/>
          <a:ext cx="11002780" cy="208384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50695">
                  <a:extLst>
                    <a:ext uri="{9D8B030D-6E8A-4147-A177-3AD203B41FA5}">
                      <a16:colId xmlns:a16="http://schemas.microsoft.com/office/drawing/2014/main" val="3274144110"/>
                    </a:ext>
                  </a:extLst>
                </a:gridCol>
                <a:gridCol w="2750695">
                  <a:extLst>
                    <a:ext uri="{9D8B030D-6E8A-4147-A177-3AD203B41FA5}">
                      <a16:colId xmlns:a16="http://schemas.microsoft.com/office/drawing/2014/main" val="1683056309"/>
                    </a:ext>
                  </a:extLst>
                </a:gridCol>
                <a:gridCol w="2750695">
                  <a:extLst>
                    <a:ext uri="{9D8B030D-6E8A-4147-A177-3AD203B41FA5}">
                      <a16:colId xmlns:a16="http://schemas.microsoft.com/office/drawing/2014/main" val="3431482361"/>
                    </a:ext>
                  </a:extLst>
                </a:gridCol>
                <a:gridCol w="2750695">
                  <a:extLst>
                    <a:ext uri="{9D8B030D-6E8A-4147-A177-3AD203B41FA5}">
                      <a16:colId xmlns:a16="http://schemas.microsoft.com/office/drawing/2014/main" val="1292948648"/>
                    </a:ext>
                  </a:extLst>
                </a:gridCol>
              </a:tblGrid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Driving Recordin</a:t>
                      </a:r>
                      <a:r>
                        <a:rPr lang="tr-TR" sz="15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Time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baseline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Drivering</a:t>
                      </a:r>
                      <a:r>
                        <a:rPr lang="tr-TR" sz="15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500" b="0" baseline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Score</a:t>
                      </a:r>
                      <a:r>
                        <a:rPr lang="tr-TR" sz="15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tr-TR" sz="16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(</a:t>
                      </a:r>
                      <a:r>
                        <a:rPr lang="tr-TR" sz="1600" b="0" baseline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from</a:t>
                      </a:r>
                      <a:r>
                        <a:rPr lang="tr-TR" sz="16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600" b="0" baseline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obd</a:t>
                      </a:r>
                      <a:r>
                        <a:rPr lang="tr-TR" sz="1600" b="0" baseline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)</a:t>
                      </a:r>
                      <a:endParaRPr lang="tr-TR" sz="1600" b="0" dirty="0">
                        <a:solidFill>
                          <a:schemeClr val="bg1"/>
                        </a:solidFill>
                        <a:latin typeface="Helvetica" panose="020B0604020202030204" pitchFamily="34" charset="0"/>
                      </a:endParaRP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Car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treatment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score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(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given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by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car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owner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)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Final 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Score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 (</a:t>
                      </a:r>
                      <a:r>
                        <a:rPr lang="tr-TR" sz="1500" b="0" dirty="0" err="1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Average</a:t>
                      </a:r>
                      <a:r>
                        <a:rPr lang="tr-TR" sz="1500" b="0" dirty="0">
                          <a:solidFill>
                            <a:schemeClr val="bg1"/>
                          </a:solidFill>
                          <a:latin typeface="Helvetica" panose="020B0604020202030204" pitchFamily="34" charset="0"/>
                        </a:rPr>
                        <a:t>)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2679388377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08.10.2018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8.4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9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8.7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1220279255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12.10.2018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7.9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8.0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2415389751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19.10.2018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8.3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8.2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1229074591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05.11.2018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5.2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7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6.1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2575656425"/>
                  </a:ext>
                </a:extLst>
              </a:tr>
              <a:tr h="307134"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26.11.2018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8.8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3</a:t>
                      </a:r>
                    </a:p>
                  </a:txBody>
                  <a:tcPr marL="75732" marR="75732" marT="37866" marB="378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Helvetica" panose="020B0604020202030204" pitchFamily="34" charset="0"/>
                        </a:rPr>
                        <a:t>5,9</a:t>
                      </a:r>
                    </a:p>
                  </a:txBody>
                  <a:tcPr marL="75732" marR="75732" marT="37866" marB="37866"/>
                </a:tc>
                <a:extLst>
                  <a:ext uri="{0D108BD9-81ED-4DB2-BD59-A6C34878D82A}">
                    <a16:rowId xmlns:a16="http://schemas.microsoft.com/office/drawing/2014/main" val="2434037922"/>
                  </a:ext>
                </a:extLst>
              </a:tr>
            </a:tbl>
          </a:graphicData>
        </a:graphic>
      </p:graphicFrame>
      <p:sp>
        <p:nvSpPr>
          <p:cNvPr id="13" name="Plus 12"/>
          <p:cNvSpPr/>
          <p:nvPr/>
        </p:nvSpPr>
        <p:spPr>
          <a:xfrm>
            <a:off x="4142458" y="1668775"/>
            <a:ext cx="772462" cy="817901"/>
          </a:xfrm>
          <a:prstGeom prst="mathPlus">
            <a:avLst>
              <a:gd name="adj1" fmla="val 15677"/>
            </a:avLst>
          </a:prstGeom>
          <a:solidFill>
            <a:srgbClr val="2BEDBA">
              <a:alpha val="50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/>
          </a:p>
        </p:txBody>
      </p:sp>
      <p:sp>
        <p:nvSpPr>
          <p:cNvPr id="15" name="Equal 14"/>
          <p:cNvSpPr/>
          <p:nvPr/>
        </p:nvSpPr>
        <p:spPr>
          <a:xfrm>
            <a:off x="7905804" y="1905110"/>
            <a:ext cx="749664" cy="481176"/>
          </a:xfrm>
          <a:prstGeom prst="mathEqual">
            <a:avLst/>
          </a:prstGeom>
          <a:solidFill>
            <a:srgbClr val="2BEDBA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91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65166" y="3185951"/>
            <a:ext cx="3710849" cy="398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988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arrow" panose="020B0606020202030204" pitchFamily="34" charset="0"/>
              </a:rPr>
              <a:t>Result page for drivers</a:t>
            </a:r>
            <a:endParaRPr lang="tr-TR" sz="1491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A8CAC8-27C3-5745-A385-62213DAEE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12" y="1214126"/>
            <a:ext cx="1993900" cy="17272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E95E195-95AF-6247-B5ED-E070C9F97275}"/>
              </a:ext>
            </a:extLst>
          </p:cNvPr>
          <p:cNvSpPr txBox="1"/>
          <p:nvPr/>
        </p:nvSpPr>
        <p:spPr>
          <a:xfrm>
            <a:off x="9551160" y="1421981"/>
            <a:ext cx="1738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8.2</a:t>
            </a:r>
          </a:p>
        </p:txBody>
      </p:sp>
    </p:spTree>
    <p:extLst>
      <p:ext uri="{BB962C8B-B14F-4D97-AF65-F5344CB8AC3E}">
        <p14:creationId xmlns:p14="http://schemas.microsoft.com/office/powerpoint/2010/main" val="20106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F5293-4A38-BF45-A510-749F9D5AA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C80D58-83CC-B348-BD0A-B59CD36D2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5C19FCD-9659-8A41-9ADA-04132ED7D5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478" r="20573" b="24489"/>
          <a:stretch/>
        </p:blipFill>
        <p:spPr>
          <a:xfrm>
            <a:off x="4" y="5"/>
            <a:ext cx="12196089" cy="685799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ECDDB410-E695-524A-8C24-41D0E4EB54AD}"/>
              </a:ext>
            </a:extLst>
          </p:cNvPr>
          <p:cNvSpPr/>
          <p:nvPr/>
        </p:nvSpPr>
        <p:spPr>
          <a:xfrm>
            <a:off x="5" y="3180277"/>
            <a:ext cx="12191999" cy="15900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Trust</a:t>
            </a:r>
            <a:r>
              <a:rPr lang="tr-TR" sz="8000" dirty="0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</a:t>
            </a:r>
            <a:r>
              <a:rPr lang="tr-TR" sz="8000" dirty="0" err="1">
                <a:solidFill>
                  <a:srgbClr val="2BEDBA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Rent</a:t>
            </a:r>
            <a:endParaRPr lang="tr-TR" sz="8000" dirty="0">
              <a:solidFill>
                <a:srgbClr val="2BEDBA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958511-D113-E948-9D80-5985F7F5F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99" t="14772" r="7255" b="40995"/>
          <a:stretch/>
        </p:blipFill>
        <p:spPr>
          <a:xfrm>
            <a:off x="4209113" y="563213"/>
            <a:ext cx="3773783" cy="17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Macintosh PowerPoint</Application>
  <PresentationFormat>Breitbild</PresentationFormat>
  <Paragraphs>113</Paragraphs>
  <Slides>14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7" baseType="lpstr">
      <vt:lpstr>Albertus Extra Bold</vt:lpstr>
      <vt:lpstr>Arial</vt:lpstr>
      <vt:lpstr>Berlin Sans FB Demi</vt:lpstr>
      <vt:lpstr>Calibri</vt:lpstr>
      <vt:lpstr>Calibri Light</vt:lpstr>
      <vt:lpstr>Helvetica</vt:lpstr>
      <vt:lpstr>Helvetica Narrow</vt:lpstr>
      <vt:lpstr>ITC Avant Garde Gothic</vt:lpstr>
      <vt:lpstr>ITC Avant Garde Gothic Demi</vt:lpstr>
      <vt:lpstr>Lato</vt:lpstr>
      <vt:lpstr>Lato Light</vt:lpstr>
      <vt:lpstr>Lato Thin</vt:lpstr>
      <vt:lpstr>Office</vt:lpstr>
      <vt:lpstr>PowerPoint-Präsentation</vt:lpstr>
      <vt:lpstr>PowerPoint-Präsentation</vt:lpstr>
      <vt:lpstr>1. Website/App 2. Driving score algorithm -&gt; Increase trust into the driver </vt:lpstr>
      <vt:lpstr>PowerPoint-Präsentation</vt:lpstr>
      <vt:lpstr>Fuel consumption of two drivers</vt:lpstr>
      <vt:lpstr>Engine speed of two drivers</vt:lpstr>
      <vt:lpstr>OBD Data -&gt;          Driving Score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Sebastian N.</dc:creator>
  <cp:lastModifiedBy>Sebastian N.</cp:lastModifiedBy>
  <cp:revision>1</cp:revision>
  <dcterms:created xsi:type="dcterms:W3CDTF">2018-12-02T09:31:11Z</dcterms:created>
  <dcterms:modified xsi:type="dcterms:W3CDTF">2018-12-02T09:57:40Z</dcterms:modified>
</cp:coreProperties>
</file>